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2" r:id="rId9"/>
    <p:sldId id="265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88" autoAdjust="0"/>
    <p:restoredTop sz="94660"/>
  </p:normalViewPr>
  <p:slideViewPr>
    <p:cSldViewPr snapToGrid="0">
      <p:cViewPr varScale="1">
        <p:scale>
          <a:sx n="78" d="100"/>
          <a:sy n="78" d="100"/>
        </p:scale>
        <p:origin x="82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12DA2-53CC-4ED8-9A3E-1176E9B6E5C0}" type="datetimeFigureOut">
              <a:rPr kumimoji="1" lang="ja-JP" altLang="en-US" smtClean="0"/>
              <a:t>2023/12/13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7A977E7-45ED-4486-A142-24EF292A71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9866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12DA2-53CC-4ED8-9A3E-1176E9B6E5C0}" type="datetimeFigureOut">
              <a:rPr kumimoji="1" lang="ja-JP" altLang="en-US" smtClean="0"/>
              <a:t>2023/12/13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7A977E7-45ED-4486-A142-24EF292A71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6962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12DA2-53CC-4ED8-9A3E-1176E9B6E5C0}" type="datetimeFigureOut">
              <a:rPr kumimoji="1" lang="ja-JP" altLang="en-US" smtClean="0"/>
              <a:t>2023/12/13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7A977E7-45ED-4486-A142-24EF292A71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8679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12DA2-53CC-4ED8-9A3E-1176E9B6E5C0}" type="datetimeFigureOut">
              <a:rPr kumimoji="1" lang="ja-JP" altLang="en-US" smtClean="0"/>
              <a:t>2023/12/13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7A977E7-45ED-4486-A142-24EF292A71E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02715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12DA2-53CC-4ED8-9A3E-1176E9B6E5C0}" type="datetimeFigureOut">
              <a:rPr kumimoji="1" lang="ja-JP" altLang="en-US" smtClean="0"/>
              <a:t>2023/12/13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7A977E7-45ED-4486-A142-24EF292A71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5773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12DA2-53CC-4ED8-9A3E-1176E9B6E5C0}" type="datetimeFigureOut">
              <a:rPr kumimoji="1" lang="ja-JP" altLang="en-US" smtClean="0"/>
              <a:t>2023/12/13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977E7-45ED-4486-A142-24EF292A71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890834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12DA2-53CC-4ED8-9A3E-1176E9B6E5C0}" type="datetimeFigureOut">
              <a:rPr kumimoji="1" lang="ja-JP" altLang="en-US" smtClean="0"/>
              <a:t>2023/12/13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977E7-45ED-4486-A142-24EF292A71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842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12DA2-53CC-4ED8-9A3E-1176E9B6E5C0}" type="datetimeFigureOut">
              <a:rPr kumimoji="1" lang="ja-JP" altLang="en-US" smtClean="0"/>
              <a:t>2023/12/13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977E7-45ED-4486-A142-24EF292A71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082736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4D512DA2-53CC-4ED8-9A3E-1176E9B6E5C0}" type="datetimeFigureOut">
              <a:rPr kumimoji="1" lang="ja-JP" altLang="en-US" smtClean="0"/>
              <a:t>2023/12/13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7A977E7-45ED-4486-A142-24EF292A71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0496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12DA2-53CC-4ED8-9A3E-1176E9B6E5C0}" type="datetimeFigureOut">
              <a:rPr kumimoji="1" lang="ja-JP" altLang="en-US" smtClean="0"/>
              <a:t>2023/12/13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977E7-45ED-4486-A142-24EF292A71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4288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12DA2-53CC-4ED8-9A3E-1176E9B6E5C0}" type="datetimeFigureOut">
              <a:rPr kumimoji="1" lang="ja-JP" altLang="en-US" smtClean="0"/>
              <a:t>2023/12/13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7A977E7-45ED-4486-A142-24EF292A71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2860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12DA2-53CC-4ED8-9A3E-1176E9B6E5C0}" type="datetimeFigureOut">
              <a:rPr kumimoji="1" lang="ja-JP" altLang="en-US" smtClean="0"/>
              <a:t>2023/12/13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977E7-45ED-4486-A142-24EF292A71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0858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12DA2-53CC-4ED8-9A3E-1176E9B6E5C0}" type="datetimeFigureOut">
              <a:rPr kumimoji="1" lang="ja-JP" altLang="en-US" smtClean="0"/>
              <a:t>2023/12/13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977E7-45ED-4486-A142-24EF292A71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9078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12DA2-53CC-4ED8-9A3E-1176E9B6E5C0}" type="datetimeFigureOut">
              <a:rPr kumimoji="1" lang="ja-JP" altLang="en-US" smtClean="0"/>
              <a:t>2023/12/13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977E7-45ED-4486-A142-24EF292A71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3733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12DA2-53CC-4ED8-9A3E-1176E9B6E5C0}" type="datetimeFigureOut">
              <a:rPr kumimoji="1" lang="ja-JP" altLang="en-US" smtClean="0"/>
              <a:t>2023/12/13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977E7-45ED-4486-A142-24EF292A71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356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12DA2-53CC-4ED8-9A3E-1176E9B6E5C0}" type="datetimeFigureOut">
              <a:rPr kumimoji="1" lang="ja-JP" altLang="en-US" smtClean="0"/>
              <a:t>2023/12/13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977E7-45ED-4486-A142-24EF292A71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7230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12DA2-53CC-4ED8-9A3E-1176E9B6E5C0}" type="datetimeFigureOut">
              <a:rPr kumimoji="1" lang="ja-JP" altLang="en-US" smtClean="0"/>
              <a:t>2023/12/13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977E7-45ED-4486-A142-24EF292A71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1736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512DA2-53CC-4ED8-9A3E-1176E9B6E5C0}" type="datetimeFigureOut">
              <a:rPr kumimoji="1" lang="ja-JP" altLang="en-US" smtClean="0"/>
              <a:t>2023/12/13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A977E7-45ED-4486-A142-24EF292A71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03304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42C500-79AE-9D0D-1D96-7688E4B75D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/>
              <a:t>無</a:t>
            </a:r>
            <a:r>
              <a:rPr kumimoji="1" lang="en-US" altLang="zh-TW" dirty="0"/>
              <a:t>GPS</a:t>
            </a:r>
            <a:r>
              <a:rPr kumimoji="1" lang="zh-TW" altLang="en-US" dirty="0"/>
              <a:t>輔助之</a:t>
            </a:r>
            <a:br>
              <a:rPr kumimoji="1" lang="zh-TW" altLang="en-US" dirty="0"/>
            </a:br>
            <a:r>
              <a:rPr kumimoji="1" lang="zh-TW" altLang="en-US" dirty="0"/>
              <a:t>目標瞄準雲台</a:t>
            </a:r>
            <a:endParaRPr kumimoji="1" lang="ja-JP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A4D0CBB-F99D-7768-58F6-0D7BAD7FDA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ja-JP" dirty="0"/>
              <a:t>S10959019 </a:t>
            </a:r>
            <a:r>
              <a:rPr kumimoji="1" lang="ja-JP" altLang="en-US" dirty="0"/>
              <a:t>梁育銓</a:t>
            </a:r>
          </a:p>
          <a:p>
            <a:r>
              <a:rPr kumimoji="1" lang="ja-JP" altLang="en-US" dirty="0"/>
              <a:t>      </a:t>
            </a:r>
            <a:r>
              <a:rPr kumimoji="1" lang="en-US" altLang="ja-JP" dirty="0"/>
              <a:t>S10959018 </a:t>
            </a:r>
            <a:r>
              <a:rPr kumimoji="1" lang="ja-JP" altLang="en-US" dirty="0"/>
              <a:t>黃    邦</a:t>
            </a:r>
          </a:p>
          <a:p>
            <a:r>
              <a:rPr kumimoji="1" lang="ja-JP" altLang="en-US" dirty="0"/>
              <a:t>       </a:t>
            </a:r>
            <a:r>
              <a:rPr kumimoji="1" lang="en-US" altLang="ja-JP" dirty="0"/>
              <a:t>S10982027 </a:t>
            </a:r>
            <a:r>
              <a:rPr kumimoji="1" lang="ja-JP" altLang="en-US" dirty="0"/>
              <a:t>賴宏訓</a:t>
            </a: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40739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1E6315-92E6-0E6E-9D3E-F7F640603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未來展望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CBB397-E2B2-B994-F80E-E26021570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3599313"/>
          </a:xfrm>
        </p:spPr>
        <p:txBody>
          <a:bodyPr/>
          <a:lstStyle/>
          <a:p>
            <a:r>
              <a:rPr lang="en-US" altLang="zh-TW"/>
              <a:t>The future </a:t>
            </a:r>
            <a:r>
              <a:rPr lang="en-US" altLang="zh-TW" dirty="0"/>
              <a:t>is now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86499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8621A5-C9A7-DDB4-ABCD-AD5451CFF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專題發想</a:t>
            </a:r>
            <a:endParaRPr kumimoji="1" lang="ja-JP" altLang="en-US" dirty="0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F54FED3-465D-841E-65BC-40242CCDCDD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TW" altLang="ja-JP" sz="18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由於太空探索、戰爭等議題越來越受到關注與討論，現代的精確目標瞄準系統大多依賴於全球定位系統（</a:t>
            </a:r>
            <a:r>
              <a:rPr lang="en-US" altLang="ja-JP" sz="18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GPS</a:t>
            </a:r>
            <a:r>
              <a:rPr lang="zh-TW" altLang="ja-JP" sz="18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）來提供準確的位置資訊</a:t>
            </a:r>
            <a:r>
              <a:rPr lang="zh-TW" altLang="en-US" sz="18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en-US" altLang="zh-TW" sz="18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ja-JP" sz="18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因此，開發一種</a:t>
            </a:r>
            <a:r>
              <a:rPr lang="zh-TW" altLang="en-US" sz="18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便宜且</a:t>
            </a:r>
            <a:r>
              <a:rPr lang="zh-TW" altLang="ja-JP" sz="18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無需</a:t>
            </a:r>
            <a:r>
              <a:rPr lang="en-US" altLang="ja-JP" sz="18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GPS</a:t>
            </a:r>
            <a:r>
              <a:rPr lang="zh-TW" altLang="ja-JP" sz="18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輔助的目標瞄準雲台具有重要意義，以克服</a:t>
            </a:r>
            <a:r>
              <a:rPr lang="en-US" altLang="ja-JP" sz="18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GPS</a:t>
            </a:r>
            <a:r>
              <a:rPr lang="zh-TW" altLang="ja-JP" sz="18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信號受限的挑戰。</a:t>
            </a:r>
            <a:endParaRPr lang="en-US" altLang="zh-TW" sz="18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630A5BE-BDDB-57E0-C9F7-D800D90C675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2612" y="2304084"/>
            <a:ext cx="6349014" cy="415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787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49BDFE-4D3F-BF94-6294-2C78BB463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解決方案</a:t>
            </a:r>
            <a:endParaRPr kumimoji="1" lang="ja-JP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46EF871-5FD0-DD6D-E500-E52B87F5B4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規則主導</a:t>
            </a:r>
            <a:r>
              <a:rPr kumimoji="1" lang="en-US" altLang="zh-TW" dirty="0"/>
              <a:t>(</a:t>
            </a:r>
            <a:r>
              <a:rPr kumimoji="1" lang="en-US" altLang="ja-JP" dirty="0"/>
              <a:t>Rule-Based</a:t>
            </a:r>
            <a:r>
              <a:rPr kumimoji="1" lang="en-US" altLang="zh-TW" dirty="0"/>
              <a:t>)</a:t>
            </a:r>
            <a:endParaRPr kumimoji="1" lang="ja-JP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E867EDD-270A-15F7-0C14-8B871A8081C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F7F128E-B141-2377-01A9-33E4838549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kumimoji="1" lang="zh-TW" altLang="en-US" dirty="0"/>
              <a:t>影像辨識</a:t>
            </a:r>
            <a:endParaRPr kumimoji="1" lang="ja-JP" altLang="en-US" dirty="0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148291B4-F298-4735-B42E-F541CCDB2D2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9703" y="4533774"/>
            <a:ext cx="2701975" cy="18487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74B3023-3744-CDEB-43FE-3E972516D0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467" y="3028949"/>
            <a:ext cx="3293806" cy="1852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D240B15-0005-DE8F-7E7D-D999E9A0C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6434" y="4765088"/>
            <a:ext cx="2875388" cy="1617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2FB73216-F149-490C-0BE9-AF6967FD2B6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9846" y="3041698"/>
            <a:ext cx="3234993" cy="22109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76016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892C86-FCA9-66EE-8399-F7CB0E5AE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規則主導</a:t>
            </a:r>
            <a:r>
              <a:rPr kumimoji="1" lang="zh-TW" altLang="en-US" dirty="0"/>
              <a:t>解決方案</a:t>
            </a:r>
            <a:endParaRPr kumimoji="1" lang="ja-JP" altLang="en-US" dirty="0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1A357B6-267A-50B6-73BF-E58413902CC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kumimoji="1" lang="zh-TW" altLang="en-US" dirty="0"/>
              <a:t>鎖定瞬間會根據相機指向與</a:t>
            </a:r>
            <a:r>
              <a:rPr kumimoji="1" lang="en-US" altLang="zh-TW" dirty="0"/>
              <a:t>IMU</a:t>
            </a:r>
            <a:r>
              <a:rPr kumimoji="1" lang="zh-TW" altLang="en-US" dirty="0"/>
              <a:t>資料推得目標點在</a:t>
            </a:r>
            <a:r>
              <a:rPr kumimoji="1" lang="en-US" altLang="zh-TW" dirty="0"/>
              <a:t>IMU</a:t>
            </a:r>
            <a:r>
              <a:rPr kumimoji="1" lang="zh-TW" altLang="en-US" dirty="0"/>
              <a:t>坐標系內應有的位置</a:t>
            </a:r>
            <a:endParaRPr kumimoji="1" lang="en-US" altLang="zh-TW" dirty="0"/>
          </a:p>
          <a:p>
            <a:r>
              <a:rPr kumimoji="1" lang="zh-TW" altLang="en-US" dirty="0"/>
              <a:t>開始追蹤時會根據</a:t>
            </a:r>
            <a:r>
              <a:rPr kumimoji="1" lang="en-US" altLang="zh-TW" dirty="0"/>
              <a:t>IMU</a:t>
            </a:r>
            <a:r>
              <a:rPr kumimoji="1" lang="zh-TW" altLang="en-US" dirty="0"/>
              <a:t>及上述得到的座標來得出穩定的</a:t>
            </a:r>
            <a:r>
              <a:rPr kumimoji="1" lang="en-US" altLang="zh-TW" dirty="0"/>
              <a:t>(Stabilized)</a:t>
            </a:r>
            <a:r>
              <a:rPr kumimoji="1" lang="zh-TW" altLang="en-US" dirty="0"/>
              <a:t>相機並且持續指向目標點</a:t>
            </a:r>
            <a:endParaRPr kumimoji="1" lang="ja-JP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551A45E-63D3-DC07-6DF9-965612A83D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86300" y="2336872"/>
            <a:ext cx="6168102" cy="363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611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1229518E-D652-C7DA-FA2B-2511589CA8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3362" y="2101668"/>
            <a:ext cx="8085275" cy="464906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149BDFE-4D3F-BF94-6294-2C78BB463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規則主導解決方案演示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13430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3CA143-D78D-7B0A-19F9-FFA4287E6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影像辨識解決方案</a:t>
            </a:r>
            <a:endParaRPr kumimoji="1" lang="ja-JP" altLang="en-US" dirty="0"/>
          </a:p>
        </p:txBody>
      </p:sp>
      <p:pic>
        <p:nvPicPr>
          <p:cNvPr id="5" name="2023-06-21 14-36-29">
            <a:hlinkClick r:id="" action="ppaction://media"/>
            <a:extLst>
              <a:ext uri="{FF2B5EF4-FFF2-40B4-BE49-F238E27FC236}">
                <a16:creationId xmlns:a16="http://schemas.microsoft.com/office/drawing/2014/main" id="{AC1D6B69-DBB4-F150-A35F-C6EA28481DC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86300" y="2559050"/>
            <a:ext cx="5608638" cy="3154363"/>
          </a:xfrm>
        </p:spPr>
      </p:pic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50D935B-E7F3-744C-6318-D35917CD666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kumimoji="1" lang="zh-TW" altLang="en-US" dirty="0"/>
              <a:t>直接使用</a:t>
            </a:r>
            <a:r>
              <a:rPr kumimoji="1" lang="en-US" altLang="zh-TW" dirty="0"/>
              <a:t>OpenCV</a:t>
            </a:r>
            <a:r>
              <a:rPr kumimoji="1" lang="zh-TW" altLang="en-US" dirty="0"/>
              <a:t>的追蹤演算法來操控相機轉動</a:t>
            </a:r>
            <a:endParaRPr kumimoji="1" lang="en-US" altLang="zh-TW" dirty="0"/>
          </a:p>
          <a:p>
            <a:r>
              <a:rPr lang="zh-TW" altLang="en-US" dirty="0"/>
              <a:t>因設備</a:t>
            </a:r>
            <a:r>
              <a:rPr lang="en-US" altLang="zh-TW" dirty="0"/>
              <a:t>API</a:t>
            </a:r>
            <a:r>
              <a:rPr lang="zh-TW" altLang="en-US" dirty="0"/>
              <a:t>限制，用多進程優化後測試時</a:t>
            </a:r>
            <a:r>
              <a:rPr lang="en-US" altLang="zh-TW" dirty="0"/>
              <a:t>FPS</a:t>
            </a:r>
            <a:r>
              <a:rPr lang="zh-TW" altLang="en-US" dirty="0"/>
              <a:t>約為</a:t>
            </a:r>
            <a:r>
              <a:rPr lang="en-US" altLang="zh-TW" dirty="0"/>
              <a:t>6</a:t>
            </a:r>
            <a:r>
              <a:rPr lang="zh-TW" altLang="en-US" dirty="0"/>
              <a:t>，操控訊號發出到相機傳回轉動後的畫面約十秒</a:t>
            </a:r>
            <a:endParaRPr lang="en-US" altLang="zh-TW" dirty="0"/>
          </a:p>
          <a:p>
            <a:r>
              <a:rPr kumimoji="1" lang="en-US" altLang="zh-TW" dirty="0"/>
              <a:t>PZ6114</a:t>
            </a:r>
            <a:r>
              <a:rPr kumimoji="1" lang="zh-TW" altLang="en-US" dirty="0"/>
              <a:t>為</a:t>
            </a:r>
            <a:r>
              <a:rPr kumimoji="1" lang="en-US" altLang="ja-JP" dirty="0" err="1"/>
              <a:t>Vivotek</a:t>
            </a:r>
            <a:r>
              <a:rPr kumimoji="1" lang="en-US" altLang="ja-JP" dirty="0"/>
              <a:t> </a:t>
            </a:r>
            <a:r>
              <a:rPr kumimoji="1" lang="ja-JP" altLang="en-US" dirty="0"/>
              <a:t>於</a:t>
            </a:r>
            <a:r>
              <a:rPr kumimoji="1" lang="en-US" altLang="ja-JP" dirty="0"/>
              <a:t>2007</a:t>
            </a:r>
            <a:r>
              <a:rPr kumimoji="1" lang="ja-JP" altLang="en-US" dirty="0"/>
              <a:t>年推出的旗艦產品</a:t>
            </a:r>
            <a:r>
              <a:rPr kumimoji="1" lang="zh-TW" altLang="en-US" dirty="0"/>
              <a:t>，傳輸介面為</a:t>
            </a:r>
            <a:r>
              <a:rPr kumimoji="1" lang="en-US" altLang="zh-TW" dirty="0"/>
              <a:t>10/100BASE-T</a:t>
            </a:r>
            <a:endParaRPr kumimoji="1" lang="ja-JP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2C631B0-B431-138E-E8D0-EE18A1C045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7062" y="5229680"/>
            <a:ext cx="967465" cy="96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844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7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63F976-E721-B96D-2E1D-603EFDA2F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解決方案差異比較</a:t>
            </a:r>
            <a:endParaRPr kumimoji="1" lang="ja-JP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D4660B2-C703-EE65-6CB0-ED80401970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規則主導</a:t>
            </a:r>
            <a:r>
              <a:rPr kumimoji="1" lang="en-US" altLang="zh-TW"/>
              <a:t>(</a:t>
            </a:r>
            <a:r>
              <a:rPr kumimoji="1" lang="en-US" altLang="ja-JP"/>
              <a:t>Rule-Based</a:t>
            </a:r>
            <a:r>
              <a:rPr kumimoji="1" lang="en-US" altLang="zh-TW"/>
              <a:t>)</a:t>
            </a:r>
            <a:endParaRPr kumimoji="1" lang="ja-JP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792F628-21E5-2955-6B69-53C20109D15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zh-TW" altLang="en-US" dirty="0"/>
              <a:t>鎖定後不須保持與目標之視線</a:t>
            </a:r>
            <a:endParaRPr kumimoji="1" lang="en-US" altLang="zh-TW" dirty="0"/>
          </a:p>
          <a:p>
            <a:r>
              <a:rPr lang="zh-TW" altLang="en-US" dirty="0"/>
              <a:t>不可追蹤移動目標</a:t>
            </a:r>
            <a:endParaRPr lang="en-US" altLang="zh-TW" dirty="0"/>
          </a:p>
          <a:p>
            <a:r>
              <a:rPr kumimoji="1" lang="en-US" altLang="zh-TW" dirty="0"/>
              <a:t>IMU</a:t>
            </a:r>
            <a:r>
              <a:rPr kumimoji="1" lang="zh-TW" altLang="en-US" dirty="0"/>
              <a:t>等儀器精度影響甚大</a:t>
            </a:r>
            <a:endParaRPr kumimoji="1" lang="en-US" altLang="zh-TW" dirty="0"/>
          </a:p>
          <a:p>
            <a:r>
              <a:rPr lang="zh-TW" altLang="en-US" dirty="0"/>
              <a:t>可升級雷射標定使第三方得知準確位置</a:t>
            </a:r>
            <a:endParaRPr kumimoji="1" lang="ja-JP" altLang="en-US" dirty="0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A9EAE5A-0530-EF50-8725-8B277FA968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kumimoji="1" lang="zh-TW" altLang="en-US" dirty="0"/>
              <a:t>圖像辨識</a:t>
            </a:r>
            <a:endParaRPr kumimoji="1" lang="ja-JP" altLang="en-US" dirty="0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7D114DC-7BAA-DA45-538C-8CFC84B20B4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kumimoji="1" lang="zh-TW" altLang="en-US"/>
              <a:t>鎖定後須</a:t>
            </a:r>
            <a:r>
              <a:rPr kumimoji="1" lang="zh-TW" altLang="en-US" dirty="0"/>
              <a:t>保持與目標之視線</a:t>
            </a:r>
            <a:endParaRPr kumimoji="1" lang="ja-JP" altLang="en-US" dirty="0"/>
          </a:p>
          <a:p>
            <a:r>
              <a:rPr kumimoji="1" lang="zh-TW" altLang="en-US" dirty="0"/>
              <a:t>可追蹤移動目標</a:t>
            </a:r>
            <a:endParaRPr kumimoji="1" lang="en-US" altLang="zh-TW" dirty="0"/>
          </a:p>
          <a:p>
            <a:r>
              <a:rPr kumimoji="1" lang="zh-TW" altLang="en-US" dirty="0"/>
              <a:t>可即時操作之球型相機即可</a:t>
            </a:r>
            <a:endParaRPr kumimoji="1" lang="en-US" altLang="zh-TW" dirty="0"/>
          </a:p>
          <a:p>
            <a:r>
              <a:rPr kumimoji="1" lang="zh-TW" altLang="en-US" dirty="0"/>
              <a:t>無法得知任何有關目標的位置資訊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61286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F931EB-6F1D-9E17-70A7-24C4BDDC9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圖像辨識解決方案</a:t>
            </a:r>
            <a:r>
              <a:rPr kumimoji="1" lang="en-US" altLang="zh-TW" dirty="0"/>
              <a:t>-</a:t>
            </a:r>
            <a:r>
              <a:rPr kumimoji="1" lang="zh-TW" altLang="en-US" dirty="0"/>
              <a:t>續</a:t>
            </a:r>
            <a:endParaRPr kumimoji="1" lang="ja-JP" altLang="en-US" dirty="0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6256E70-590C-6F95-B693-7F5FA128AE8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 anchorCtr="0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200" dirty="0"/>
              <a:t>臉部追蹤虛擬網路攝影機</a:t>
            </a:r>
            <a:endParaRPr kumimoji="1" lang="en-US" altLang="zh-TW" sz="2200" dirty="0"/>
          </a:p>
          <a:p>
            <a:pPr indent="396000">
              <a:lnSpc>
                <a:spcPct val="150000"/>
              </a:lnSpc>
            </a:pPr>
            <a:r>
              <a:rPr kumimoji="1" lang="zh-TW" altLang="en-US" dirty="0"/>
              <a:t>追蹤模型換成</a:t>
            </a:r>
            <a:r>
              <a:rPr kumimoji="1" lang="en-US" altLang="zh-TW" dirty="0"/>
              <a:t>Google </a:t>
            </a:r>
            <a:r>
              <a:rPr kumimoji="1" lang="en-US" altLang="zh-TW" dirty="0" err="1"/>
              <a:t>Mediapipe</a:t>
            </a:r>
            <a:r>
              <a:rPr kumimoji="1" lang="zh-TW" altLang="en-US" dirty="0"/>
              <a:t>，並用</a:t>
            </a:r>
            <a:r>
              <a:rPr kumimoji="1" lang="en-US" altLang="zh-TW" dirty="0"/>
              <a:t>STM32</a:t>
            </a:r>
            <a:r>
              <a:rPr kumimoji="1" lang="zh-TW" altLang="en-US" dirty="0"/>
              <a:t>微處理器、自製電路板</a:t>
            </a:r>
            <a:r>
              <a:rPr lang="zh-TW" altLang="en-US" dirty="0"/>
              <a:t>及</a:t>
            </a:r>
            <a:r>
              <a:rPr lang="en-US" altLang="zh-TW" dirty="0"/>
              <a:t>3D</a:t>
            </a:r>
            <a:r>
              <a:rPr lang="zh-TW" altLang="en-US" dirty="0"/>
              <a:t>列印</a:t>
            </a:r>
            <a:r>
              <a:rPr kumimoji="1" lang="zh-TW" altLang="en-US" dirty="0"/>
              <a:t>機殼做出能自動追蹤人臉的雲台</a:t>
            </a:r>
            <a:endParaRPr kumimoji="1" lang="en-US" altLang="zh-TW" dirty="0"/>
          </a:p>
          <a:p>
            <a:pPr>
              <a:lnSpc>
                <a:spcPct val="150000"/>
              </a:lnSpc>
            </a:pPr>
            <a:r>
              <a:rPr lang="zh-TW" altLang="en-US" dirty="0"/>
              <a:t>可應用在各種直播或會議串流場合</a:t>
            </a:r>
            <a:endParaRPr kumimoji="1" lang="ja-JP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9A9B62D-79F6-8090-124F-A96D58EA2B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1549" y="3023350"/>
            <a:ext cx="3692293" cy="2769220"/>
          </a:xfrm>
          <a:prstGeom prst="rect">
            <a:avLst/>
          </a:prstGeom>
        </p:spPr>
      </p:pic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FC628D85-B0C0-E429-C96A-0CB63F218F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5443" y="2276042"/>
            <a:ext cx="3790078" cy="2131918"/>
          </a:xfr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22D52A13-11B5-B962-B9ED-352F24DB1A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5444" y="4407960"/>
            <a:ext cx="3790078" cy="2131919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2DBBBAE6-6D6B-64BF-0546-5EF99AFD05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278" y="4827409"/>
            <a:ext cx="3920615" cy="151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55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多人同鏡demo">
            <a:hlinkClick r:id="" action="ppaction://media"/>
            <a:extLst>
              <a:ext uri="{FF2B5EF4-FFF2-40B4-BE49-F238E27FC236}">
                <a16:creationId xmlns:a16="http://schemas.microsoft.com/office/drawing/2014/main" id="{C2DD38F1-ECA0-90B5-7245-2FE364AF92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04285" y="2229002"/>
            <a:ext cx="7783429" cy="4410337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91F931EB-6F1D-9E17-70A7-24C4BDDC9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圖像辨識解決方案</a:t>
            </a:r>
            <a:r>
              <a:rPr kumimoji="1" lang="en-US" altLang="zh-TW" dirty="0"/>
              <a:t>-</a:t>
            </a:r>
            <a:r>
              <a:rPr kumimoji="1" lang="zh-TW" altLang="en-US" dirty="0"/>
              <a:t>續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79033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柏林">
  <a:themeElements>
    <a:clrScheme name="柏林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柏林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柏林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TM04033917[[fn=柏林]]</Template>
  <TotalTime>382</TotalTime>
  <Words>333</Words>
  <Application>Microsoft Office PowerPoint</Application>
  <PresentationFormat>寬螢幕</PresentationFormat>
  <Paragraphs>36</Paragraphs>
  <Slides>10</Slides>
  <Notes>0</Notes>
  <HiddenSlides>0</HiddenSlides>
  <MMClips>3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4" baseType="lpstr">
      <vt:lpstr>Arial</vt:lpstr>
      <vt:lpstr>Times New Roman</vt:lpstr>
      <vt:lpstr>Trebuchet MS</vt:lpstr>
      <vt:lpstr>柏林</vt:lpstr>
      <vt:lpstr>無GPS輔助之 目標瞄準雲台</vt:lpstr>
      <vt:lpstr>專題發想</vt:lpstr>
      <vt:lpstr>解決方案</vt:lpstr>
      <vt:lpstr>規則主導解決方案</vt:lpstr>
      <vt:lpstr>規則主導解決方案演示</vt:lpstr>
      <vt:lpstr>影像辨識解決方案</vt:lpstr>
      <vt:lpstr>解決方案差異比較</vt:lpstr>
      <vt:lpstr>圖像辨識解決方案-續</vt:lpstr>
      <vt:lpstr>圖像辨識解決方案-續</vt:lpstr>
      <vt:lpstr>未來展望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無GPS輔助之 高適應性目標瞄準雲台</dc:title>
  <dc:creator>Daniel BUBU</dc:creator>
  <cp:lastModifiedBy>Daniel BUBU</cp:lastModifiedBy>
  <cp:revision>30</cp:revision>
  <dcterms:created xsi:type="dcterms:W3CDTF">2023-09-29T07:29:18Z</dcterms:created>
  <dcterms:modified xsi:type="dcterms:W3CDTF">2023-12-13T05:14:03Z</dcterms:modified>
</cp:coreProperties>
</file>

<file path=docProps/thumbnail.jpeg>
</file>